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530"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B4D9D-E3E2-4EAF-B71B-BDE72083AC91}"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B4D9D-E3E2-4EAF-B71B-BDE72083AC91}"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B4D9D-E3E2-4EAF-B71B-BDE72083AC91}"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B4D9D-E3E2-4EAF-B71B-BDE72083AC91}" type="datetimeFigureOut">
              <a:rPr lang="en-US" smtClean="0"/>
              <a:pPr/>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B4D9D-E3E2-4EAF-B71B-BDE72083AC91}" type="datetimeFigureOut">
              <a:rPr lang="en-US" smtClean="0"/>
              <a:pPr/>
              <a:t>08-Apr-20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B4D9D-E3E2-4EAF-B71B-BDE72083AC91}" type="datetimeFigureOut">
              <a:rPr lang="en-US" smtClean="0"/>
              <a:pPr/>
              <a:t>08-Apr-20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B4D9D-E3E2-4EAF-B71B-BDE72083AC91}"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B4D9D-E3E2-4EAF-B71B-BDE72083AC91}"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859C3-E646-4C77-833B-04F746100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B4D9D-E3E2-4EAF-B71B-BDE72083AC91}" type="datetimeFigureOut">
              <a:rPr lang="en-US" smtClean="0"/>
              <a:pPr/>
              <a:t>08-Apr-20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859C3-E646-4C77-833B-04F746100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biomes.jpg"/>
          <p:cNvPicPr>
            <a:picLocks noChangeAspect="1" noChangeArrowheads="1"/>
          </p:cNvPicPr>
          <p:nvPr/>
        </p:nvPicPr>
        <p:blipFill>
          <a:blip r:embed="rId2"/>
          <a:srcRect/>
          <a:stretch>
            <a:fillRect/>
          </a:stretch>
        </p:blipFill>
        <p:spPr bwMode="auto">
          <a:xfrm>
            <a:off x="1066800" y="762000"/>
            <a:ext cx="6858000" cy="5257800"/>
          </a:xfrm>
          <a:prstGeom prst="rect">
            <a:avLst/>
          </a:prstGeom>
          <a:noFill/>
        </p:spPr>
      </p:pic>
      <p:sp>
        <p:nvSpPr>
          <p:cNvPr id="2" name="Title 1"/>
          <p:cNvSpPr>
            <a:spLocks noGrp="1"/>
          </p:cNvSpPr>
          <p:nvPr>
            <p:ph type="ctrTitle"/>
          </p:nvPr>
        </p:nvSpPr>
        <p:spPr>
          <a:xfrm>
            <a:off x="685800" y="685800"/>
            <a:ext cx="7772400" cy="3505201"/>
          </a:xfrm>
        </p:spPr>
        <p:txBody>
          <a:bodyPr>
            <a:noAutofit/>
          </a:bodyPr>
          <a:lstStyle/>
          <a:p>
            <a:r>
              <a:rPr lang="en-US" sz="1800" b="1" dirty="0">
                <a:solidFill>
                  <a:srgbClr val="FFFF00"/>
                </a:solidFill>
              </a:rPr>
              <a:t>BIOMES: CONCEPT &amp; CLASSIFICATION</a:t>
            </a:r>
            <a:r>
              <a:rPr lang="en-US" sz="1800" dirty="0">
                <a:solidFill>
                  <a:srgbClr val="FFFF00"/>
                </a:solidFill>
              </a:rPr>
              <a:t/>
            </a:r>
            <a:br>
              <a:rPr lang="en-US" sz="1800" dirty="0">
                <a:solidFill>
                  <a:srgbClr val="FFFF00"/>
                </a:solidFill>
              </a:rPr>
            </a:br>
            <a:r>
              <a:rPr lang="en-US" sz="1800" dirty="0">
                <a:solidFill>
                  <a:srgbClr val="FFFF00"/>
                </a:solidFill>
              </a:rPr>
              <a:t/>
            </a:r>
            <a:br>
              <a:rPr lang="en-US" sz="1800" dirty="0">
                <a:solidFill>
                  <a:srgbClr val="FFFF00"/>
                </a:solidFill>
              </a:rPr>
            </a:br>
            <a:r>
              <a:rPr lang="en-US" sz="1800" dirty="0">
                <a:solidFill>
                  <a:srgbClr val="FFFF00"/>
                </a:solidFill>
              </a:rPr>
              <a:t/>
            </a:r>
            <a:br>
              <a:rPr lang="en-US" sz="1800" dirty="0">
                <a:solidFill>
                  <a:srgbClr val="FFFF00"/>
                </a:solidFill>
              </a:rPr>
            </a:br>
            <a:r>
              <a:rPr lang="en-US" sz="1800" dirty="0" smtClean="0">
                <a:solidFill>
                  <a:srgbClr val="FFFF00"/>
                </a:solidFill>
              </a:rPr>
              <a:t>SEMESTER </a:t>
            </a:r>
            <a:r>
              <a:rPr lang="en-US" sz="1800" dirty="0">
                <a:solidFill>
                  <a:srgbClr val="FFFF00"/>
                </a:solidFill>
              </a:rPr>
              <a:t>VI (HONS.) </a:t>
            </a:r>
            <a:br>
              <a:rPr lang="en-US" sz="1800" dirty="0">
                <a:solidFill>
                  <a:srgbClr val="FFFF00"/>
                </a:solidFill>
              </a:rPr>
            </a:br>
            <a:r>
              <a:rPr lang="en-US" sz="1800" dirty="0">
                <a:solidFill>
                  <a:srgbClr val="FFFF00"/>
                </a:solidFill>
              </a:rPr>
              <a:t>DSE-4</a:t>
            </a:r>
            <a:br>
              <a:rPr lang="en-US" sz="1800" dirty="0">
                <a:solidFill>
                  <a:srgbClr val="FFFF00"/>
                </a:solidFill>
              </a:rPr>
            </a:br>
            <a:endParaRPr lang="en-US" sz="1800" dirty="0">
              <a:solidFill>
                <a:srgbClr val="FFFF00"/>
              </a:solidFill>
            </a:endParaRPr>
          </a:p>
        </p:txBody>
      </p:sp>
      <p:sp>
        <p:nvSpPr>
          <p:cNvPr id="3" name="Subtitle 2"/>
          <p:cNvSpPr>
            <a:spLocks noGrp="1"/>
          </p:cNvSpPr>
          <p:nvPr>
            <p:ph type="subTitle" idx="1"/>
          </p:nvPr>
        </p:nvSpPr>
        <p:spPr/>
        <p:txBody>
          <a:bodyPr>
            <a:normAutofit fontScale="92500" lnSpcReduction="10000"/>
          </a:bodyPr>
          <a:lstStyle/>
          <a:p>
            <a:r>
              <a:rPr lang="en-US" sz="1200" dirty="0" smtClean="0"/>
              <a:t>                                                                                                  </a:t>
            </a:r>
          </a:p>
          <a:p>
            <a:endParaRPr lang="en-US" sz="1200" dirty="0"/>
          </a:p>
          <a:p>
            <a:r>
              <a:rPr lang="en-US" sz="1200" dirty="0" smtClean="0"/>
              <a:t>                                                                                                  </a:t>
            </a:r>
          </a:p>
          <a:p>
            <a:endParaRPr lang="en-US" sz="1200" dirty="0"/>
          </a:p>
          <a:p>
            <a:endParaRPr lang="en-US" sz="1200" dirty="0" smtClean="0"/>
          </a:p>
          <a:p>
            <a:r>
              <a:rPr lang="en-US" sz="1200" dirty="0"/>
              <a:t> </a:t>
            </a:r>
            <a:r>
              <a:rPr lang="en-US" sz="1200" dirty="0" smtClean="0"/>
              <a:t>                                                                                                                                                               </a:t>
            </a:r>
            <a:r>
              <a:rPr lang="en-US" sz="1400" dirty="0" smtClean="0">
                <a:solidFill>
                  <a:srgbClr val="FFFF00"/>
                </a:solidFill>
              </a:rPr>
              <a:t>Dr</a:t>
            </a:r>
            <a:r>
              <a:rPr lang="en-US" sz="1400" dirty="0">
                <a:solidFill>
                  <a:srgbClr val="FFFF00"/>
                </a:solidFill>
              </a:rPr>
              <a:t>. </a:t>
            </a:r>
            <a:r>
              <a:rPr lang="en-US" sz="1400" dirty="0" err="1">
                <a:solidFill>
                  <a:srgbClr val="FFFF00"/>
                </a:solidFill>
              </a:rPr>
              <a:t>Sujata</a:t>
            </a:r>
            <a:r>
              <a:rPr lang="en-US" sz="1400" dirty="0">
                <a:solidFill>
                  <a:srgbClr val="FFFF00"/>
                </a:solidFill>
              </a:rPr>
              <a:t> Das</a:t>
            </a:r>
          </a:p>
          <a:p>
            <a:r>
              <a:rPr lang="en-US" sz="1400" dirty="0">
                <a:solidFill>
                  <a:srgbClr val="FFFF00"/>
                </a:solidFill>
              </a:rPr>
              <a:t>                                                                    </a:t>
            </a:r>
            <a:r>
              <a:rPr lang="en-US" sz="1400" dirty="0" smtClean="0">
                <a:solidFill>
                  <a:srgbClr val="FFFF00"/>
                </a:solidFill>
              </a:rPr>
              <a:t>                                                     </a:t>
            </a:r>
            <a:r>
              <a:rPr lang="en-US" sz="1400" dirty="0" err="1">
                <a:solidFill>
                  <a:srgbClr val="FFFF00"/>
                </a:solidFill>
              </a:rPr>
              <a:t>Deptt</a:t>
            </a:r>
            <a:r>
              <a:rPr lang="en-US" sz="1400" dirty="0">
                <a:solidFill>
                  <a:srgbClr val="FFFF00"/>
                </a:solidFill>
              </a:rPr>
              <a:t>. Of Geography</a:t>
            </a:r>
          </a:p>
          <a:p>
            <a:r>
              <a:rPr lang="en-US" sz="1400" dirty="0">
                <a:solidFill>
                  <a:srgbClr val="FFFF00"/>
                </a:solidFill>
              </a:rPr>
              <a:t>                                                                       </a:t>
            </a:r>
            <a:r>
              <a:rPr lang="en-US" sz="1400" dirty="0" smtClean="0">
                <a:solidFill>
                  <a:srgbClr val="FFFF00"/>
                </a:solidFill>
              </a:rPr>
              <a:t>                                          </a:t>
            </a:r>
            <a:r>
              <a:rPr lang="en-US" sz="1400" dirty="0">
                <a:solidFill>
                  <a:srgbClr val="FFFF00"/>
                </a:solidFill>
              </a:rPr>
              <a:t>Hooghly Women’s College</a:t>
            </a:r>
          </a:p>
          <a:p>
            <a:endParaRPr lang="en-US" sz="14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1600" b="1" u="sng" dirty="0" smtClean="0"/>
              <a:t>CONCEPT</a:t>
            </a:r>
            <a:r>
              <a:rPr lang="en-US" sz="1600" u="sng" dirty="0" smtClean="0"/>
              <a:t/>
            </a:r>
            <a:br>
              <a:rPr lang="en-US" sz="1600" u="sng" dirty="0" smtClean="0"/>
            </a:br>
            <a:r>
              <a:rPr lang="en-US" sz="1600" u="sng" dirty="0" smtClean="0"/>
              <a:t/>
            </a:r>
            <a:br>
              <a:rPr lang="en-US" sz="1600" u="sng" dirty="0" smtClean="0"/>
            </a:br>
            <a:r>
              <a:rPr lang="en-US" sz="1600" dirty="0" smtClean="0"/>
              <a:t/>
            </a:r>
            <a:br>
              <a:rPr lang="en-US" sz="1600" dirty="0" smtClean="0"/>
            </a:br>
            <a:r>
              <a:rPr lang="en-US" sz="1600" dirty="0" smtClean="0"/>
              <a:t>‘’the most extensive ecosystem unit which it is convenient to designate is called Biome” </a:t>
            </a:r>
            <a:br>
              <a:rPr lang="en-US" sz="1600" dirty="0" smtClean="0"/>
            </a:br>
            <a:r>
              <a:rPr lang="en-US" sz="1600" dirty="0" smtClean="0"/>
              <a:t/>
            </a:r>
            <a:br>
              <a:rPr lang="en-US" sz="1600" dirty="0" smtClean="0"/>
            </a:br>
            <a:r>
              <a:rPr lang="en-US" sz="1600" dirty="0" smtClean="0"/>
              <a:t>“the biomes of the world are major world scale regions which integrate a number of factors into </a:t>
            </a:r>
            <a:br>
              <a:rPr lang="en-US" sz="1600" dirty="0" smtClean="0"/>
            </a:br>
            <a:r>
              <a:rPr lang="en-US" sz="1600" dirty="0" smtClean="0"/>
              <a:t/>
            </a:r>
            <a:br>
              <a:rPr lang="en-US" sz="1600" dirty="0" smtClean="0"/>
            </a:br>
            <a:r>
              <a:rPr lang="en-US" sz="1600" dirty="0" smtClean="0"/>
              <a:t>an intuitively recognizable whole- deserts, forests, savannas, oceans etc.”</a:t>
            </a:r>
            <a:br>
              <a:rPr lang="en-US" sz="1600" dirty="0" smtClean="0"/>
            </a:br>
            <a:r>
              <a:rPr lang="en-US" sz="1600" dirty="0" smtClean="0"/>
              <a:t>{I.G. Simmons (1982)}</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large natural ecosystem including the total assemblage of plants and animal communities.</a:t>
            </a:r>
            <a:br>
              <a:rPr lang="en-US" sz="1600" dirty="0" smtClean="0"/>
            </a:br>
            <a:r>
              <a:rPr lang="en-US" sz="1600" dirty="0" smtClean="0"/>
              <a:t>found over a range of continents</a:t>
            </a:r>
            <a:br>
              <a:rPr lang="en-US" sz="1600" dirty="0" smtClean="0"/>
            </a:br>
            <a:r>
              <a:rPr lang="en-US" sz="1600" dirty="0" smtClean="0"/>
              <a:t/>
            </a:r>
            <a:br>
              <a:rPr lang="en-US" sz="1600" dirty="0" smtClean="0"/>
            </a:br>
            <a:r>
              <a:rPr lang="en-US" sz="1600" dirty="0" smtClean="0"/>
              <a:t>*   distinct biological communities that have formed in response to a shared physical climate</a:t>
            </a:r>
            <a:br>
              <a:rPr lang="en-US" sz="1600" dirty="0" smtClean="0"/>
            </a:br>
            <a:r>
              <a:rPr lang="en-US" sz="1600" dirty="0" smtClean="0"/>
              <a:t>*  broader term than habitat</a:t>
            </a:r>
            <a:br>
              <a:rPr lang="en-US" sz="1600" dirty="0" smtClean="0"/>
            </a:br>
            <a:r>
              <a:rPr lang="en-US" sz="1600" dirty="0" smtClean="0"/>
              <a:t>*  comprises a no. of habitats</a:t>
            </a:r>
            <a:br>
              <a:rPr lang="en-US" sz="1600" dirty="0" smtClean="0"/>
            </a:br>
            <a:r>
              <a:rPr lang="en-US" sz="1600" dirty="0" smtClean="0"/>
              <a:t> </a:t>
            </a:r>
            <a:r>
              <a:rPr lang="en-US" sz="1400" dirty="0" smtClean="0"/>
              <a:t/>
            </a:r>
            <a:br>
              <a:rPr lang="en-US" sz="1400" dirty="0" smtClean="0"/>
            </a:b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b="1" u="sng" dirty="0" smtClean="0"/>
              <a:t>CLASSIFICATION</a:t>
            </a:r>
            <a:br>
              <a:rPr lang="en-US" sz="1600" b="1" u="sng" dirty="0" smtClean="0"/>
            </a:br>
            <a:r>
              <a:rPr lang="en-US" sz="1600" b="1" dirty="0" smtClean="0"/>
              <a:t/>
            </a:r>
            <a:br>
              <a:rPr lang="en-US" sz="1600" b="1" dirty="0" smtClean="0"/>
            </a:br>
            <a:r>
              <a:rPr lang="en-US" sz="1600" b="1" dirty="0" smtClean="0"/>
              <a:t>#   BASED ON CLIMATE &amp; VEGETATION:  relationship between the distributional patterns of plants &amp; animals &amp; world climates</a:t>
            </a:r>
            <a:br>
              <a:rPr lang="en-US" sz="1600" b="1" dirty="0" smtClean="0"/>
            </a:br>
            <a:endParaRPr lang="en-US" sz="1600" b="1" dirty="0"/>
          </a:p>
        </p:txBody>
      </p:sp>
      <p:graphicFrame>
        <p:nvGraphicFramePr>
          <p:cNvPr id="3" name="Table 2"/>
          <p:cNvGraphicFramePr>
            <a:graphicFrameLocks noGrp="1"/>
          </p:cNvGraphicFramePr>
          <p:nvPr/>
        </p:nvGraphicFramePr>
        <p:xfrm>
          <a:off x="304800" y="1371599"/>
          <a:ext cx="8305800" cy="5389580"/>
        </p:xfrm>
        <a:graphic>
          <a:graphicData uri="http://schemas.openxmlformats.org/drawingml/2006/table">
            <a:tbl>
              <a:tblPr firstRow="1" bandRow="1">
                <a:tableStyleId>{5940675A-B579-460E-94D1-54222C63F5DA}</a:tableStyleId>
              </a:tblPr>
              <a:tblGrid>
                <a:gridCol w="1676400"/>
                <a:gridCol w="2688216"/>
                <a:gridCol w="3941184"/>
              </a:tblGrid>
              <a:tr h="919780">
                <a:tc>
                  <a:txBody>
                    <a:bodyPr/>
                    <a:lstStyle/>
                    <a:p>
                      <a:r>
                        <a:rPr lang="en-US" sz="1600" kern="1200" dirty="0" smtClean="0">
                          <a:solidFill>
                            <a:schemeClr val="tx1"/>
                          </a:solidFill>
                          <a:latin typeface="+mn-lt"/>
                          <a:ea typeface="+mn-ea"/>
                          <a:cs typeface="+mn-cs"/>
                        </a:rPr>
                        <a:t>Biomes of 1</a:t>
                      </a:r>
                      <a:r>
                        <a:rPr lang="en-US" sz="1600" kern="1200" baseline="30000" dirty="0" smtClean="0">
                          <a:solidFill>
                            <a:schemeClr val="tx1"/>
                          </a:solidFill>
                          <a:latin typeface="+mn-lt"/>
                          <a:ea typeface="+mn-ea"/>
                          <a:cs typeface="+mn-cs"/>
                        </a:rPr>
                        <a:t>st</a:t>
                      </a:r>
                      <a:r>
                        <a:rPr lang="en-US" sz="1600" kern="1200" dirty="0" smtClean="0">
                          <a:solidFill>
                            <a:schemeClr val="tx1"/>
                          </a:solidFill>
                          <a:latin typeface="+mn-lt"/>
                          <a:ea typeface="+mn-ea"/>
                          <a:cs typeface="+mn-cs"/>
                        </a:rPr>
                        <a:t> Order</a:t>
                      </a:r>
                    </a:p>
                    <a:p>
                      <a:r>
                        <a:rPr lang="en-US" sz="1600" kern="1200" dirty="0" smtClean="0">
                          <a:solidFill>
                            <a:schemeClr val="tx1"/>
                          </a:solidFill>
                          <a:latin typeface="+mn-lt"/>
                          <a:ea typeface="+mn-ea"/>
                          <a:cs typeface="+mn-cs"/>
                        </a:rPr>
                        <a:t>(based on Climatic Zones)</a:t>
                      </a:r>
                      <a:endParaRPr lang="en-US" sz="1600" dirty="0">
                        <a:solidFill>
                          <a:schemeClr val="tx1"/>
                        </a:solidFill>
                      </a:endParaRPr>
                    </a:p>
                  </a:txBody>
                  <a:tcPr/>
                </a:tc>
                <a:tc>
                  <a:txBody>
                    <a:bodyPr/>
                    <a:lstStyle/>
                    <a:p>
                      <a:r>
                        <a:rPr lang="en-US" sz="1600" kern="1200" dirty="0" smtClean="0">
                          <a:solidFill>
                            <a:schemeClr val="tx1"/>
                          </a:solidFill>
                          <a:latin typeface="+mn-lt"/>
                          <a:ea typeface="+mn-ea"/>
                          <a:cs typeface="+mn-cs"/>
                        </a:rPr>
                        <a:t>Biomes of 2</a:t>
                      </a:r>
                      <a:r>
                        <a:rPr lang="en-US" sz="1600" kern="1200" baseline="30000" dirty="0" smtClean="0">
                          <a:solidFill>
                            <a:schemeClr val="tx1"/>
                          </a:solidFill>
                          <a:latin typeface="+mn-lt"/>
                          <a:ea typeface="+mn-ea"/>
                          <a:cs typeface="+mn-cs"/>
                        </a:rPr>
                        <a:t>nd</a:t>
                      </a:r>
                      <a:r>
                        <a:rPr lang="en-US" sz="1600" kern="1200" dirty="0" smtClean="0">
                          <a:solidFill>
                            <a:schemeClr val="tx1"/>
                          </a:solidFill>
                          <a:latin typeface="+mn-lt"/>
                          <a:ea typeface="+mn-ea"/>
                          <a:cs typeface="+mn-cs"/>
                        </a:rPr>
                        <a:t> Order</a:t>
                      </a:r>
                    </a:p>
                    <a:p>
                      <a:r>
                        <a:rPr lang="en-US" sz="1600" kern="1200" dirty="0" smtClean="0">
                          <a:solidFill>
                            <a:schemeClr val="tx1"/>
                          </a:solidFill>
                          <a:latin typeface="+mn-lt"/>
                          <a:ea typeface="+mn-ea"/>
                          <a:cs typeface="+mn-cs"/>
                        </a:rPr>
                        <a:t>(based on vegetation)</a:t>
                      </a:r>
                      <a:endParaRPr lang="en-US" sz="1600" dirty="0">
                        <a:solidFill>
                          <a:schemeClr val="tx1"/>
                        </a:solidFill>
                      </a:endParaRPr>
                    </a:p>
                  </a:txBody>
                  <a:tcPr/>
                </a:tc>
                <a:tc>
                  <a:txBody>
                    <a:bodyPr/>
                    <a:lstStyle/>
                    <a:p>
                      <a:r>
                        <a:rPr lang="en-US" sz="1600" kern="1200" dirty="0" smtClean="0">
                          <a:solidFill>
                            <a:schemeClr val="tx1"/>
                          </a:solidFill>
                          <a:latin typeface="+mn-lt"/>
                          <a:ea typeface="+mn-ea"/>
                          <a:cs typeface="+mn-cs"/>
                        </a:rPr>
                        <a:t>Biomes of 3</a:t>
                      </a:r>
                      <a:r>
                        <a:rPr lang="en-US" sz="1600" kern="1200" baseline="30000" dirty="0" smtClean="0">
                          <a:solidFill>
                            <a:schemeClr val="tx1"/>
                          </a:solidFill>
                          <a:latin typeface="+mn-lt"/>
                          <a:ea typeface="+mn-ea"/>
                          <a:cs typeface="+mn-cs"/>
                        </a:rPr>
                        <a:t>rd</a:t>
                      </a:r>
                      <a:r>
                        <a:rPr lang="en-US" sz="1600" kern="1200" dirty="0" smtClean="0">
                          <a:solidFill>
                            <a:schemeClr val="tx1"/>
                          </a:solidFill>
                          <a:latin typeface="+mn-lt"/>
                          <a:ea typeface="+mn-ea"/>
                          <a:cs typeface="+mn-cs"/>
                        </a:rPr>
                        <a:t> Order</a:t>
                      </a:r>
                      <a:endParaRPr lang="en-US" sz="1600" dirty="0">
                        <a:solidFill>
                          <a:schemeClr val="tx1"/>
                        </a:solidFill>
                      </a:endParaRPr>
                    </a:p>
                  </a:txBody>
                  <a:tcPr/>
                </a:tc>
              </a:tr>
              <a:tr h="331694">
                <a:tc>
                  <a:txBody>
                    <a:bodyPr/>
                    <a:lstStyle/>
                    <a:p>
                      <a:r>
                        <a:rPr lang="en-US" sz="1600" b="1" kern="1200" dirty="0" smtClean="0">
                          <a:solidFill>
                            <a:schemeClr val="tx1"/>
                          </a:solidFill>
                          <a:latin typeface="+mn-lt"/>
                          <a:ea typeface="+mn-ea"/>
                          <a:cs typeface="+mn-cs"/>
                        </a:rPr>
                        <a:t>TUNDRA BIOME</a:t>
                      </a:r>
                      <a:endParaRPr lang="en-US" sz="1600" b="1" dirty="0">
                        <a:solidFill>
                          <a:schemeClr val="tx1"/>
                        </a:solidFill>
                      </a:endParaRPr>
                    </a:p>
                  </a:txBody>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Calibri"/>
                        </a:rPr>
                        <a:t>Arctic Tundra Biome</a:t>
                      </a:r>
                      <a:endParaRPr lang="en-US" sz="1600" b="1" dirty="0">
                        <a:solidFill>
                          <a:schemeClr val="tx1"/>
                        </a:solidFill>
                        <a:latin typeface="Calibri"/>
                        <a:ea typeface="Calibri"/>
                        <a:cs typeface="Times New Roman"/>
                      </a:endParaRPr>
                    </a:p>
                  </a:txBody>
                  <a:tcPr marL="68580" marR="68580" marT="0" marB="0"/>
                </a:tc>
                <a:tc>
                  <a:txBody>
                    <a:bodyPr/>
                    <a:lstStyle/>
                    <a:p>
                      <a:endParaRPr lang="en-US" sz="1600">
                        <a:solidFill>
                          <a:srgbClr val="FFFF00"/>
                        </a:solidFill>
                      </a:endParaRPr>
                    </a:p>
                  </a:txBody>
                  <a:tcPr/>
                </a:tc>
              </a:tr>
              <a:tr h="331694">
                <a:tc>
                  <a:txBody>
                    <a:bodyPr/>
                    <a:lstStyle/>
                    <a:p>
                      <a:endParaRPr lang="en-US" sz="1600" b="1" dirty="0">
                        <a:solidFill>
                          <a:srgbClr val="FFFF00"/>
                        </a:solidFill>
                      </a:endParaRPr>
                    </a:p>
                  </a:txBody>
                  <a:tcPr/>
                </a:tc>
                <a:tc>
                  <a:txBody>
                    <a:bodyPr/>
                    <a:lstStyle/>
                    <a:p>
                      <a:pPr marL="0" marR="0" algn="ctr">
                        <a:lnSpc>
                          <a:spcPct val="115000"/>
                        </a:lnSpc>
                        <a:spcBef>
                          <a:spcPts val="0"/>
                        </a:spcBef>
                        <a:spcAft>
                          <a:spcPts val="0"/>
                        </a:spcAft>
                      </a:pPr>
                      <a:r>
                        <a:rPr lang="en-US" sz="1600" b="1" dirty="0">
                          <a:solidFill>
                            <a:schemeClr val="tx1"/>
                          </a:solidFill>
                          <a:latin typeface="Calibri"/>
                          <a:ea typeface="Calibri"/>
                          <a:cs typeface="Calibri"/>
                        </a:rPr>
                        <a:t>Alpine Tundra Biome</a:t>
                      </a:r>
                      <a:endParaRPr lang="en-US" sz="1600" b="1" dirty="0">
                        <a:solidFill>
                          <a:schemeClr val="tx1"/>
                        </a:solidFill>
                        <a:latin typeface="Calibri"/>
                        <a:ea typeface="Calibri"/>
                        <a:cs typeface="Times New Roman"/>
                      </a:endParaRPr>
                    </a:p>
                  </a:txBody>
                  <a:tcPr marL="68580" marR="68580" marT="0" marB="0"/>
                </a:tc>
                <a:tc>
                  <a:txBody>
                    <a:bodyPr/>
                    <a:lstStyle/>
                    <a:p>
                      <a:endParaRPr lang="en-US" sz="1600">
                        <a:solidFill>
                          <a:srgbClr val="FFFF00"/>
                        </a:solidFill>
                      </a:endParaRPr>
                    </a:p>
                  </a:txBody>
                  <a:tcPr/>
                </a:tc>
              </a:tr>
              <a:tr h="331694">
                <a:tc rowSpan="11">
                  <a:txBody>
                    <a:bodyPr/>
                    <a:lstStyle/>
                    <a:p>
                      <a:r>
                        <a:rPr lang="en-US" sz="1600" b="1" kern="1200" dirty="0" smtClean="0">
                          <a:solidFill>
                            <a:schemeClr val="accent2">
                              <a:lumMod val="50000"/>
                            </a:schemeClr>
                          </a:solidFill>
                          <a:latin typeface="+mn-lt"/>
                          <a:ea typeface="+mn-ea"/>
                          <a:cs typeface="+mn-cs"/>
                        </a:rPr>
                        <a:t>TEMPERATE BIOME</a:t>
                      </a:r>
                      <a:endParaRPr lang="en-US" sz="1600" b="1" dirty="0">
                        <a:solidFill>
                          <a:schemeClr val="accent2">
                            <a:lumMod val="50000"/>
                          </a:schemeClr>
                        </a:solidFill>
                      </a:endParaRPr>
                    </a:p>
                  </a:txBody>
                  <a:tcPr/>
                </a:tc>
                <a:tc rowSpan="2">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Boreal Forest Biome </a:t>
                      </a:r>
                      <a:endParaRPr lang="en-US" sz="1600" b="1" dirty="0">
                        <a:solidFill>
                          <a:schemeClr val="accent2">
                            <a:lumMod val="50000"/>
                          </a:schemeClr>
                        </a:solidFill>
                        <a:latin typeface="Calibri"/>
                        <a:ea typeface="Calibri"/>
                        <a:cs typeface="Times New Roman"/>
                      </a:endParaRPr>
                    </a:p>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(Taiga Forest Biome)</a:t>
                      </a:r>
                      <a:endParaRPr lang="en-US" sz="1600" b="1" dirty="0">
                        <a:solidFill>
                          <a:schemeClr val="accent2">
                            <a:lumMod val="50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North American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a:solidFill>
                            <a:schemeClr val="accent2">
                              <a:lumMod val="50000"/>
                            </a:schemeClr>
                          </a:solidFill>
                          <a:latin typeface="Calibri"/>
                          <a:ea typeface="Calibri"/>
                          <a:cs typeface="Calibri"/>
                        </a:rPr>
                        <a:t>Asiatic Biome</a:t>
                      </a:r>
                      <a:endParaRPr lang="en-US" sz="1600" b="1">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rowSpan="2">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Temperate Deciduous Forest Biome</a:t>
                      </a:r>
                      <a:endParaRPr lang="en-US" sz="1600" b="1" dirty="0">
                        <a:solidFill>
                          <a:schemeClr val="accent2">
                            <a:lumMod val="50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solidFill>
                            <a:schemeClr val="accent2">
                              <a:lumMod val="50000"/>
                            </a:schemeClr>
                          </a:solidFill>
                          <a:latin typeface="Calibri"/>
                          <a:ea typeface="Calibri"/>
                          <a:cs typeface="Calibri"/>
                        </a:rPr>
                        <a:t>North American Biome</a:t>
                      </a:r>
                      <a:endParaRPr lang="en-US" sz="1600" b="1">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European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rowSpan="4">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Temperate Grassland Biome</a:t>
                      </a:r>
                      <a:endParaRPr lang="en-US" sz="1600" b="1" dirty="0">
                        <a:solidFill>
                          <a:schemeClr val="accent2">
                            <a:lumMod val="50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Soviet Steppe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North American Prairie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Pampa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Australian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rowSpan="2">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Mediterranean Biome</a:t>
                      </a:r>
                      <a:endParaRPr lang="en-US" sz="1600" b="1" dirty="0">
                        <a:solidFill>
                          <a:schemeClr val="accent2">
                            <a:lumMod val="50000"/>
                          </a:schemeClr>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Northern Hemispheric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Southern Hemispheric Biome</a:t>
                      </a:r>
                      <a:endParaRPr lang="en-US" sz="1600" b="1" dirty="0">
                        <a:solidFill>
                          <a:schemeClr val="accent2">
                            <a:lumMod val="50000"/>
                          </a:schemeClr>
                        </a:solidFill>
                        <a:latin typeface="Calibri"/>
                        <a:ea typeface="Calibri"/>
                        <a:cs typeface="Times New Roman"/>
                      </a:endParaRPr>
                    </a:p>
                  </a:txBody>
                  <a:tcPr marL="68580" marR="68580" marT="0" marB="0"/>
                </a:tc>
              </a:tr>
              <a:tr h="331694">
                <a:tc vMerge="1">
                  <a:txBody>
                    <a:bodyPr/>
                    <a:lstStyle/>
                    <a:p>
                      <a:endParaRPr lang="en-US" sz="1400" b="1" dirty="0">
                        <a:solidFill>
                          <a:schemeClr val="accent2">
                            <a:lumMod val="50000"/>
                          </a:schemeClr>
                        </a:solidFill>
                      </a:endParaRPr>
                    </a:p>
                  </a:txBody>
                  <a:tcPr/>
                </a:tc>
                <a:tc>
                  <a:txBody>
                    <a:bodyPr/>
                    <a:lstStyle/>
                    <a:p>
                      <a:pPr marL="0" marR="0" algn="ctr">
                        <a:lnSpc>
                          <a:spcPct val="115000"/>
                        </a:lnSpc>
                        <a:spcBef>
                          <a:spcPts val="0"/>
                        </a:spcBef>
                        <a:spcAft>
                          <a:spcPts val="0"/>
                        </a:spcAft>
                      </a:pPr>
                      <a:r>
                        <a:rPr lang="en-US" sz="1600" b="1" dirty="0">
                          <a:solidFill>
                            <a:schemeClr val="accent2">
                              <a:lumMod val="50000"/>
                            </a:schemeClr>
                          </a:solidFill>
                          <a:latin typeface="Calibri"/>
                          <a:ea typeface="Calibri"/>
                          <a:cs typeface="Calibri"/>
                        </a:rPr>
                        <a:t>Warm Temperate Biome</a:t>
                      </a:r>
                      <a:endParaRPr lang="en-US" sz="1600" b="1" dirty="0">
                        <a:solidFill>
                          <a:schemeClr val="accent2">
                            <a:lumMod val="50000"/>
                          </a:schemeClr>
                        </a:solidFill>
                        <a:latin typeface="Calibri"/>
                        <a:ea typeface="Calibri"/>
                        <a:cs typeface="Times New Roman"/>
                      </a:endParaRPr>
                    </a:p>
                  </a:txBody>
                  <a:tcPr marL="68580" marR="68580" marT="0" marB="0"/>
                </a:tc>
                <a:tc>
                  <a:txBody>
                    <a:bodyPr/>
                    <a:lstStyle/>
                    <a:p>
                      <a:endParaRPr lang="en-US" sz="1600" b="1" dirty="0">
                        <a:solidFill>
                          <a:schemeClr val="accent2">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Table 2"/>
          <p:cNvGraphicFramePr>
            <a:graphicFrameLocks noGrp="1"/>
          </p:cNvGraphicFramePr>
          <p:nvPr/>
        </p:nvGraphicFramePr>
        <p:xfrm>
          <a:off x="609600" y="762000"/>
          <a:ext cx="8077199" cy="5630025"/>
        </p:xfrm>
        <a:graphic>
          <a:graphicData uri="http://schemas.openxmlformats.org/drawingml/2006/table">
            <a:tbl>
              <a:tblPr firstRow="1" bandRow="1">
                <a:tableStyleId>{5940675A-B579-460E-94D1-54222C63F5DA}</a:tableStyleId>
              </a:tblPr>
              <a:tblGrid>
                <a:gridCol w="3619291"/>
                <a:gridCol w="2228954"/>
                <a:gridCol w="2228954"/>
              </a:tblGrid>
              <a:tr h="449349">
                <a:tc>
                  <a:txBody>
                    <a:bodyPr/>
                    <a:lstStyle/>
                    <a:p>
                      <a:r>
                        <a:rPr lang="en-US" sz="1600" b="1" kern="1200" dirty="0" smtClean="0">
                          <a:solidFill>
                            <a:schemeClr val="tx1"/>
                          </a:solidFill>
                          <a:latin typeface="+mn-lt"/>
                          <a:ea typeface="+mn-ea"/>
                          <a:cs typeface="+mn-cs"/>
                        </a:rPr>
                        <a:t>Biomes of 1</a:t>
                      </a:r>
                      <a:r>
                        <a:rPr lang="en-US" sz="1600" b="1" kern="1200" baseline="30000" dirty="0" smtClean="0">
                          <a:solidFill>
                            <a:schemeClr val="tx1"/>
                          </a:solidFill>
                          <a:latin typeface="+mn-lt"/>
                          <a:ea typeface="+mn-ea"/>
                          <a:cs typeface="+mn-cs"/>
                        </a:rPr>
                        <a:t>st</a:t>
                      </a:r>
                      <a:r>
                        <a:rPr lang="en-US" sz="1600" b="1" kern="1200" dirty="0" smtClean="0">
                          <a:solidFill>
                            <a:schemeClr val="tx1"/>
                          </a:solidFill>
                          <a:latin typeface="+mn-lt"/>
                          <a:ea typeface="+mn-ea"/>
                          <a:cs typeface="+mn-cs"/>
                        </a:rPr>
                        <a:t> Order</a:t>
                      </a:r>
                    </a:p>
                    <a:p>
                      <a:r>
                        <a:rPr lang="en-US" sz="1600" b="1" kern="1200" dirty="0" smtClean="0">
                          <a:solidFill>
                            <a:schemeClr val="tx1"/>
                          </a:solidFill>
                          <a:latin typeface="+mn-lt"/>
                          <a:ea typeface="+mn-ea"/>
                          <a:cs typeface="+mn-cs"/>
                        </a:rPr>
                        <a:t>(based on Climatic Zones)</a:t>
                      </a:r>
                      <a:endParaRPr lang="en-US" sz="1600" b="1" dirty="0">
                        <a:solidFill>
                          <a:schemeClr val="tx1"/>
                        </a:solidFill>
                      </a:endParaRPr>
                    </a:p>
                  </a:txBody>
                  <a:tcPr/>
                </a:tc>
                <a:tc>
                  <a:txBody>
                    <a:bodyPr/>
                    <a:lstStyle/>
                    <a:p>
                      <a:r>
                        <a:rPr lang="en-US" sz="1600" b="1" kern="1200" dirty="0" smtClean="0">
                          <a:solidFill>
                            <a:schemeClr val="tx1"/>
                          </a:solidFill>
                          <a:latin typeface="+mn-lt"/>
                          <a:ea typeface="+mn-ea"/>
                          <a:cs typeface="+mn-cs"/>
                        </a:rPr>
                        <a:t>Biomes of 2</a:t>
                      </a:r>
                      <a:r>
                        <a:rPr lang="en-US" sz="1600" b="1" kern="1200" baseline="30000" dirty="0" smtClean="0">
                          <a:solidFill>
                            <a:schemeClr val="tx1"/>
                          </a:solidFill>
                          <a:latin typeface="+mn-lt"/>
                          <a:ea typeface="+mn-ea"/>
                          <a:cs typeface="+mn-cs"/>
                        </a:rPr>
                        <a:t>nd</a:t>
                      </a:r>
                      <a:r>
                        <a:rPr lang="en-US" sz="1600" b="1" kern="1200" dirty="0" smtClean="0">
                          <a:solidFill>
                            <a:schemeClr val="tx1"/>
                          </a:solidFill>
                          <a:latin typeface="+mn-lt"/>
                          <a:ea typeface="+mn-ea"/>
                          <a:cs typeface="+mn-cs"/>
                        </a:rPr>
                        <a:t> Order</a:t>
                      </a:r>
                    </a:p>
                    <a:p>
                      <a:r>
                        <a:rPr lang="en-US" sz="1600" b="1" kern="1200" dirty="0" smtClean="0">
                          <a:solidFill>
                            <a:schemeClr val="tx1"/>
                          </a:solidFill>
                          <a:latin typeface="+mn-lt"/>
                          <a:ea typeface="+mn-ea"/>
                          <a:cs typeface="+mn-cs"/>
                        </a:rPr>
                        <a:t>(based on vegetation)</a:t>
                      </a:r>
                      <a:endParaRPr lang="en-US" sz="1600" b="1" dirty="0">
                        <a:solidFill>
                          <a:schemeClr val="tx1"/>
                        </a:solidFill>
                      </a:endParaRPr>
                    </a:p>
                  </a:txBody>
                  <a:tcPr/>
                </a:tc>
                <a:tc>
                  <a:txBody>
                    <a:bodyPr/>
                    <a:lstStyle/>
                    <a:p>
                      <a:r>
                        <a:rPr lang="en-US" sz="1600" b="1" kern="1200" dirty="0" smtClean="0">
                          <a:solidFill>
                            <a:schemeClr val="tx1"/>
                          </a:solidFill>
                          <a:latin typeface="+mn-lt"/>
                          <a:ea typeface="+mn-ea"/>
                          <a:cs typeface="+mn-cs"/>
                        </a:rPr>
                        <a:t>Biomes of 3</a:t>
                      </a:r>
                      <a:r>
                        <a:rPr lang="en-US" sz="1600" b="1" kern="1200" baseline="30000" dirty="0" smtClean="0">
                          <a:solidFill>
                            <a:schemeClr val="tx1"/>
                          </a:solidFill>
                          <a:latin typeface="+mn-lt"/>
                          <a:ea typeface="+mn-ea"/>
                          <a:cs typeface="+mn-cs"/>
                        </a:rPr>
                        <a:t>rd</a:t>
                      </a:r>
                      <a:r>
                        <a:rPr lang="en-US" sz="1600" b="1" kern="1200" dirty="0" smtClean="0">
                          <a:solidFill>
                            <a:schemeClr val="tx1"/>
                          </a:solidFill>
                          <a:latin typeface="+mn-lt"/>
                          <a:ea typeface="+mn-ea"/>
                          <a:cs typeface="+mn-cs"/>
                        </a:rPr>
                        <a:t> Order</a:t>
                      </a:r>
                      <a:endParaRPr lang="en-US" sz="1600" b="1" dirty="0">
                        <a:solidFill>
                          <a:schemeClr val="tx1"/>
                        </a:solidFill>
                      </a:endParaRPr>
                    </a:p>
                  </a:txBody>
                  <a:tcPr/>
                </a:tc>
              </a:tr>
              <a:tr h="449349">
                <a:tc rowSpan="10">
                  <a:txBody>
                    <a:bodyPr/>
                    <a:lstStyle/>
                    <a:p>
                      <a:r>
                        <a:rPr lang="en-US" sz="1600" b="1" kern="1200" dirty="0" smtClean="0">
                          <a:solidFill>
                            <a:srgbClr val="00B050"/>
                          </a:solidFill>
                          <a:latin typeface="+mn-lt"/>
                          <a:ea typeface="+mn-ea"/>
                          <a:cs typeface="+mn-cs"/>
                        </a:rPr>
                        <a:t>TROPICAL BIOME</a:t>
                      </a:r>
                      <a:endParaRPr lang="en-US" sz="1600" b="1" dirty="0">
                        <a:solidFill>
                          <a:srgbClr val="00B050"/>
                        </a:solidFill>
                      </a:endParaRPr>
                    </a:p>
                  </a:txBody>
                  <a:tcPr/>
                </a:tc>
                <a:tc rowSpan="6">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Tropical Forest Biome</a:t>
                      </a:r>
                      <a:endParaRPr lang="en-US" sz="1600" b="1" dirty="0">
                        <a:solidFill>
                          <a:srgbClr val="00B05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Evergreen Rainforest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Semi-evergreen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Deciduous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Semi-deciduous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err="1">
                          <a:solidFill>
                            <a:srgbClr val="00B050"/>
                          </a:solidFill>
                          <a:latin typeface="Calibri"/>
                          <a:ea typeface="Calibri"/>
                          <a:cs typeface="Calibri"/>
                        </a:rPr>
                        <a:t>Montane</a:t>
                      </a:r>
                      <a:r>
                        <a:rPr lang="en-US" sz="1600" b="1" dirty="0">
                          <a:solidFill>
                            <a:srgbClr val="00B050"/>
                          </a:solidFill>
                          <a:latin typeface="Calibri"/>
                          <a:ea typeface="Calibri"/>
                          <a:cs typeface="Calibri"/>
                        </a:rPr>
                        <a:t>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Swamp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rowSpan="2">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Savanna Biome</a:t>
                      </a:r>
                      <a:endParaRPr lang="en-US" sz="1600" b="1" dirty="0">
                        <a:solidFill>
                          <a:srgbClr val="00B05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Savanna Forest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Savanna Grassland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rowSpan="2">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Desert Biome</a:t>
                      </a:r>
                      <a:endParaRPr lang="en-US" sz="1600" b="1" dirty="0">
                        <a:solidFill>
                          <a:srgbClr val="00B05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Dry or Arid Desert Biome</a:t>
                      </a:r>
                      <a:endParaRPr lang="en-US" sz="1600" b="1" dirty="0">
                        <a:solidFill>
                          <a:srgbClr val="00B050"/>
                        </a:solidFill>
                        <a:latin typeface="Calibri"/>
                        <a:ea typeface="Calibri"/>
                        <a:cs typeface="Times New Roman"/>
                      </a:endParaRPr>
                    </a:p>
                  </a:txBody>
                  <a:tcPr marL="68580" marR="68580" marT="0" marB="0"/>
                </a:tc>
              </a:tr>
              <a:tr h="449349">
                <a:tc vMerge="1">
                  <a:txBody>
                    <a:bodyPr/>
                    <a:lstStyle/>
                    <a:p>
                      <a:endParaRPr lang="en-US" sz="1400" b="1" dirty="0">
                        <a:solidFill>
                          <a:srgbClr val="00B050"/>
                        </a:solidFill>
                      </a:endParaRPr>
                    </a:p>
                  </a:txBody>
                  <a:tcPr/>
                </a:tc>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B050"/>
                          </a:solidFill>
                          <a:latin typeface="Calibri"/>
                          <a:ea typeface="Calibri"/>
                          <a:cs typeface="Calibri"/>
                        </a:rPr>
                        <a:t>Semi-arid Biome</a:t>
                      </a:r>
                      <a:endParaRPr lang="en-US" sz="1600" b="1" dirty="0">
                        <a:solidFill>
                          <a:srgbClr val="00B050"/>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lvl="0"/>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Rectangle 2"/>
          <p:cNvSpPr/>
          <p:nvPr/>
        </p:nvSpPr>
        <p:spPr>
          <a:xfrm>
            <a:off x="914400" y="1"/>
            <a:ext cx="7543800" cy="7540526"/>
          </a:xfrm>
          <a:prstGeom prst="rect">
            <a:avLst/>
          </a:prstGeom>
        </p:spPr>
        <p:txBody>
          <a:bodyPr wrap="square">
            <a:spAutoFit/>
          </a:bodyPr>
          <a:lstStyle/>
          <a:p>
            <a:endParaRPr lang="en-US" cap="all" dirty="0" smtClean="0"/>
          </a:p>
          <a:p>
            <a:pPr>
              <a:buFont typeface="Wingdings" pitchFamily="2" charset="2"/>
              <a:buChar char="v"/>
            </a:pPr>
            <a:r>
              <a:rPr lang="en-US" sz="1600" cap="all" dirty="0" smtClean="0"/>
              <a:t>Based on Soil-water &amp; Heat Availability &amp; growth of plants</a:t>
            </a:r>
            <a:r>
              <a:rPr lang="en-US" sz="1600" dirty="0" smtClean="0"/>
              <a:t/>
            </a:r>
            <a:br>
              <a:rPr lang="en-US" sz="1600" dirty="0" smtClean="0"/>
            </a:br>
            <a:r>
              <a:rPr lang="en-US" sz="1600" cap="all" dirty="0" smtClean="0"/>
              <a:t> </a:t>
            </a:r>
            <a:r>
              <a:rPr lang="en-US" sz="1600" dirty="0" smtClean="0"/>
              <a:t/>
            </a:r>
            <a:br>
              <a:rPr lang="en-US" sz="1600" dirty="0" smtClean="0"/>
            </a:br>
            <a:r>
              <a:rPr lang="en-US" sz="1600" dirty="0" smtClean="0"/>
              <a:t>Land Biomes are divided on the basis of the availability of soil-water &amp; heat &amp; the growth form of plants</a:t>
            </a:r>
          </a:p>
          <a:p>
            <a:r>
              <a:rPr lang="en-US" sz="1600" dirty="0" smtClean="0"/>
              <a:t/>
            </a:r>
            <a:br>
              <a:rPr lang="en-US" sz="1600" dirty="0" smtClean="0"/>
            </a:br>
            <a:r>
              <a:rPr lang="en-US" sz="1600" b="1" dirty="0" smtClean="0">
                <a:solidFill>
                  <a:srgbClr val="00B050"/>
                </a:solidFill>
              </a:rPr>
              <a:t>OPTIMUM LAND BIOME:</a:t>
            </a:r>
            <a:r>
              <a:rPr lang="en-US" sz="1600" b="1" dirty="0" smtClean="0"/>
              <a:t> </a:t>
            </a:r>
            <a:r>
              <a:rPr lang="en-US" sz="1600" dirty="0" smtClean="0"/>
              <a:t>Land biomes become optimum biomes which are characterized by the constant supply of soil water &amp; heat throughout the year &amp; the plants grow in all seasons of the year</a:t>
            </a:r>
            <a:br>
              <a:rPr lang="en-US" sz="1600" dirty="0" smtClean="0"/>
            </a:br>
            <a:r>
              <a:rPr lang="en-US" sz="1600" dirty="0" smtClean="0"/>
              <a:t> </a:t>
            </a:r>
            <a:br>
              <a:rPr lang="en-US" sz="1600" dirty="0" smtClean="0"/>
            </a:br>
            <a:r>
              <a:rPr lang="en-US" sz="1600" dirty="0" smtClean="0"/>
              <a:t>                                             </a:t>
            </a:r>
            <a:r>
              <a:rPr lang="en-US" sz="1600" b="1" dirty="0" smtClean="0"/>
              <a:t>&gt;</a:t>
            </a:r>
            <a:r>
              <a:rPr lang="en-US" sz="1600" dirty="0" smtClean="0"/>
              <a:t> </a:t>
            </a:r>
            <a:r>
              <a:rPr lang="en-US" sz="1600" b="1" dirty="0" smtClean="0"/>
              <a:t>Tropical Evergreen Rainforest Biome</a:t>
            </a:r>
          </a:p>
          <a:p>
            <a:r>
              <a:rPr lang="en-US" sz="1600" b="1" dirty="0" smtClean="0">
                <a:solidFill>
                  <a:srgbClr val="00B050"/>
                </a:solidFill>
              </a:rPr>
              <a:t>BIOMES WITH SEASONAL CLIMATES: </a:t>
            </a:r>
            <a:r>
              <a:rPr lang="en-US" sz="1600" dirty="0" smtClean="0"/>
              <a:t>There are </a:t>
            </a:r>
            <a:r>
              <a:rPr lang="en-US" sz="1600" dirty="0" err="1" smtClean="0"/>
              <a:t>atleast</a:t>
            </a:r>
            <a:r>
              <a:rPr lang="en-US" sz="1600" dirty="0" smtClean="0"/>
              <a:t> 2 seasons in a year with marked variations in temperature &amp; humidity</a:t>
            </a:r>
          </a:p>
          <a:p>
            <a:r>
              <a:rPr lang="en-US" sz="1600" b="1" dirty="0" smtClean="0"/>
              <a:t>                                             &gt;  Monsoon Forest  Biome</a:t>
            </a:r>
          </a:p>
          <a:p>
            <a:r>
              <a:rPr lang="en-US" sz="1600" b="1" dirty="0" smtClean="0"/>
              <a:t>                                             &gt;  Temperate Deciduous Forest Biome</a:t>
            </a:r>
          </a:p>
          <a:p>
            <a:r>
              <a:rPr lang="en-US" sz="1600" b="1" dirty="0" smtClean="0"/>
              <a:t>                                             &gt;  Coniferous Forest Biome</a:t>
            </a:r>
          </a:p>
          <a:p>
            <a:r>
              <a:rPr lang="en-US" sz="1600" b="1" dirty="0" smtClean="0"/>
              <a:t>                                             &gt;  Mediterranean Forest Biome</a:t>
            </a:r>
          </a:p>
          <a:p>
            <a:r>
              <a:rPr lang="en-US" sz="1600" b="1" dirty="0" smtClean="0"/>
              <a:t>                                             &gt;  Savanna Biome</a:t>
            </a:r>
          </a:p>
          <a:p>
            <a:r>
              <a:rPr lang="en-US" sz="1600" b="1" dirty="0" smtClean="0"/>
              <a:t>                                             &gt;  Tall – grass Prairie Biome</a:t>
            </a:r>
          </a:p>
          <a:p>
            <a:r>
              <a:rPr lang="en-US" sz="1600" b="1" dirty="0" smtClean="0"/>
              <a:t>                                             &gt;  Short – grass Steppe Biome</a:t>
            </a:r>
          </a:p>
          <a:p>
            <a:r>
              <a:rPr lang="en-US" sz="1600" b="1" dirty="0" smtClean="0">
                <a:solidFill>
                  <a:srgbClr val="00B050"/>
                </a:solidFill>
              </a:rPr>
              <a:t>BIOMES WITH PERMANENT DEFICIENCY IN HEAT AND OR WATER</a:t>
            </a:r>
          </a:p>
          <a:p>
            <a:r>
              <a:rPr lang="en-US" sz="1600" dirty="0" smtClean="0"/>
              <a:t>                                            &gt;  Semi – arid Biome</a:t>
            </a:r>
          </a:p>
          <a:p>
            <a:r>
              <a:rPr lang="en-US" sz="1600" dirty="0" smtClean="0"/>
              <a:t>                                            &gt;  Warm Arid Biome</a:t>
            </a:r>
          </a:p>
          <a:p>
            <a:r>
              <a:rPr lang="en-US" sz="1600" dirty="0" smtClean="0"/>
              <a:t>                                            &gt;  Temperate Arid Biome</a:t>
            </a:r>
          </a:p>
          <a:p>
            <a:r>
              <a:rPr lang="en-US" sz="1600" dirty="0" smtClean="0"/>
              <a:t>                                            &gt;  Arctic Tundra Biome</a:t>
            </a:r>
          </a:p>
          <a:p>
            <a:r>
              <a:rPr lang="en-US" sz="1600" dirty="0" smtClean="0"/>
              <a:t>                                            &gt;  Alpine Mountainous Tundra Biome</a:t>
            </a:r>
            <a:endParaRPr lang="en-US" sz="1600" b="1" dirty="0" smtClean="0"/>
          </a:p>
          <a:p>
            <a:endParaRPr lang="en-US" sz="1600" dirty="0" smtClean="0"/>
          </a:p>
          <a:p>
            <a:r>
              <a:rPr lang="en-US" sz="1600" dirty="0" smtClean="0"/>
              <a:t> </a:t>
            </a:r>
          </a:p>
          <a:p>
            <a:r>
              <a:rPr lang="en-US" sz="1600"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343399"/>
          </a:xfrm>
        </p:spPr>
        <p:txBody>
          <a:bodyPr>
            <a:noAutofit/>
          </a:bodyPr>
          <a:lstStyle/>
          <a:p>
            <a:pPr algn="l"/>
            <a:r>
              <a:rPr lang="en-US" sz="1400" b="1" dirty="0" smtClean="0">
                <a:solidFill>
                  <a:srgbClr val="002060"/>
                </a:solidFill>
              </a:rPr>
              <a:t/>
            </a:r>
            <a:br>
              <a:rPr lang="en-US" sz="1400" b="1" dirty="0" smtClean="0">
                <a:solidFill>
                  <a:srgbClr val="002060"/>
                </a:solidFill>
              </a:rPr>
            </a:br>
            <a:r>
              <a:rPr lang="en-US" sz="1400" b="1" dirty="0" smtClean="0">
                <a:solidFill>
                  <a:srgbClr val="002060"/>
                </a:solidFill>
              </a:rPr>
              <a:t/>
            </a:r>
            <a:br>
              <a:rPr lang="en-US" sz="1400" b="1" dirty="0" smtClean="0">
                <a:solidFill>
                  <a:srgbClr val="002060"/>
                </a:solidFill>
              </a:rPr>
            </a:br>
            <a:r>
              <a:rPr lang="en-US" sz="1400" b="1" dirty="0" smtClean="0">
                <a:solidFill>
                  <a:srgbClr val="002060"/>
                </a:solidFill>
              </a:rPr>
              <a:t/>
            </a:r>
            <a:br>
              <a:rPr lang="en-US" sz="1400" b="1" dirty="0" smtClean="0">
                <a:solidFill>
                  <a:srgbClr val="002060"/>
                </a:solidFill>
              </a:rPr>
            </a:br>
            <a:r>
              <a:rPr lang="en-US" sz="1400" b="1" dirty="0" smtClean="0">
                <a:solidFill>
                  <a:srgbClr val="002060"/>
                </a:solidFill>
              </a:rPr>
              <a:t/>
            </a:r>
            <a:br>
              <a:rPr lang="en-US" sz="1400" b="1" dirty="0" smtClean="0">
                <a:solidFill>
                  <a:srgbClr val="002060"/>
                </a:solidFill>
              </a:rPr>
            </a:br>
            <a:r>
              <a:rPr lang="en-US" sz="1400" b="1" dirty="0" smtClean="0">
                <a:solidFill>
                  <a:schemeClr val="accent1">
                    <a:lumMod val="50000"/>
                  </a:schemeClr>
                </a:solidFill>
              </a:rPr>
              <a:t>                 </a:t>
            </a:r>
            <a:r>
              <a:rPr lang="en-US" sz="1600" b="1" dirty="0" smtClean="0">
                <a:solidFill>
                  <a:schemeClr val="accent1">
                    <a:lumMod val="50000"/>
                  </a:schemeClr>
                </a:solidFill>
              </a:rPr>
              <a:t>AQUATIC BIOME TYPES</a:t>
            </a:r>
            <a:br>
              <a:rPr lang="en-US" sz="1600" b="1" dirty="0" smtClean="0">
                <a:solidFill>
                  <a:schemeClr val="accent1">
                    <a:lumMod val="50000"/>
                  </a:schemeClr>
                </a:solidFill>
              </a:rPr>
            </a:br>
            <a:r>
              <a:rPr lang="en-US" sz="1600" b="1" dirty="0" smtClean="0">
                <a:solidFill>
                  <a:schemeClr val="accent1">
                    <a:lumMod val="50000"/>
                  </a:schemeClr>
                </a:solidFill>
              </a:rPr>
              <a:t>                                                                         Continental Shelf Biome</a:t>
            </a:r>
            <a:br>
              <a:rPr lang="en-US" sz="1600" b="1" dirty="0" smtClean="0">
                <a:solidFill>
                  <a:schemeClr val="accent1">
                    <a:lumMod val="50000"/>
                  </a:schemeClr>
                </a:solidFill>
              </a:rPr>
            </a:br>
            <a:r>
              <a:rPr lang="en-US" sz="1600" b="1" dirty="0" smtClean="0">
                <a:solidFill>
                  <a:schemeClr val="accent1">
                    <a:lumMod val="50000"/>
                  </a:schemeClr>
                </a:solidFill>
              </a:rPr>
              <a:t>                              Warm Water Biome</a:t>
            </a:r>
            <a:br>
              <a:rPr lang="en-US" sz="1600" b="1" dirty="0" smtClean="0">
                <a:solidFill>
                  <a:schemeClr val="accent1">
                    <a:lumMod val="50000"/>
                  </a:schemeClr>
                </a:solidFill>
              </a:rPr>
            </a:br>
            <a:r>
              <a:rPr lang="en-US" sz="1600" b="1" dirty="0" smtClean="0">
                <a:solidFill>
                  <a:schemeClr val="accent1">
                    <a:lumMod val="50000"/>
                  </a:schemeClr>
                </a:solidFill>
              </a:rPr>
              <a:t>                                                                          Open Sea Biome</a:t>
            </a:r>
            <a:br>
              <a:rPr lang="en-US" sz="1600" b="1" dirty="0" smtClean="0">
                <a:solidFill>
                  <a:schemeClr val="accent1">
                    <a:lumMod val="50000"/>
                  </a:schemeClr>
                </a:solidFill>
              </a:rPr>
            </a:br>
            <a:r>
              <a:rPr lang="en-US" sz="1600" b="1" dirty="0" smtClean="0">
                <a:solidFill>
                  <a:schemeClr val="accent1">
                    <a:lumMod val="50000"/>
                  </a:schemeClr>
                </a:solidFill>
              </a:rPr>
              <a:t/>
            </a:r>
            <a:br>
              <a:rPr lang="en-US" sz="1600" b="1" dirty="0" smtClean="0">
                <a:solidFill>
                  <a:schemeClr val="accent1">
                    <a:lumMod val="50000"/>
                  </a:schemeClr>
                </a:solidFill>
              </a:rPr>
            </a:br>
            <a:r>
              <a:rPr lang="en-US" sz="1600" b="1" dirty="0" smtClean="0">
                <a:solidFill>
                  <a:schemeClr val="accent1">
                    <a:lumMod val="50000"/>
                  </a:schemeClr>
                </a:solidFill>
              </a:rPr>
              <a:t> </a:t>
            </a:r>
            <a:br>
              <a:rPr lang="en-US" sz="1600" b="1" dirty="0" smtClean="0">
                <a:solidFill>
                  <a:schemeClr val="accent1">
                    <a:lumMod val="50000"/>
                  </a:schemeClr>
                </a:solidFill>
              </a:rPr>
            </a:br>
            <a:r>
              <a:rPr lang="en-US" sz="1600" b="1" dirty="0" smtClean="0">
                <a:solidFill>
                  <a:schemeClr val="accent1">
                    <a:lumMod val="50000"/>
                  </a:schemeClr>
                </a:solidFill>
              </a:rPr>
              <a:t>                                                                          Upwelling Waters Biome </a:t>
            </a:r>
            <a:br>
              <a:rPr lang="en-US" sz="1600" b="1" dirty="0" smtClean="0">
                <a:solidFill>
                  <a:schemeClr val="accent1">
                    <a:lumMod val="50000"/>
                  </a:schemeClr>
                </a:solidFill>
              </a:rPr>
            </a:br>
            <a:r>
              <a:rPr lang="en-US" sz="1600" b="1" dirty="0" smtClean="0">
                <a:solidFill>
                  <a:schemeClr val="accent1">
                    <a:lumMod val="50000"/>
                  </a:schemeClr>
                </a:solidFill>
              </a:rPr>
              <a:t>                              Cold Water Biome  </a:t>
            </a:r>
            <a:br>
              <a:rPr lang="en-US" sz="1600" b="1" dirty="0" smtClean="0">
                <a:solidFill>
                  <a:schemeClr val="accent1">
                    <a:lumMod val="50000"/>
                  </a:schemeClr>
                </a:solidFill>
              </a:rPr>
            </a:br>
            <a:r>
              <a:rPr lang="en-US" sz="1600" b="1" dirty="0" smtClean="0">
                <a:solidFill>
                  <a:schemeClr val="accent1">
                    <a:lumMod val="50000"/>
                  </a:schemeClr>
                </a:solidFill>
              </a:rPr>
              <a:t>                                                                           Continental Shelf Biome</a:t>
            </a:r>
            <a:br>
              <a:rPr lang="en-US" sz="1600" b="1" dirty="0" smtClean="0">
                <a:solidFill>
                  <a:schemeClr val="accent1">
                    <a:lumMod val="50000"/>
                  </a:schemeClr>
                </a:solidFill>
              </a:rPr>
            </a:br>
            <a:r>
              <a:rPr lang="en-US" sz="1600" b="1" dirty="0" smtClean="0">
                <a:solidFill>
                  <a:schemeClr val="accent1">
                    <a:lumMod val="50000"/>
                  </a:schemeClr>
                </a:solidFill>
              </a:rPr>
              <a:t>                                                                               </a:t>
            </a:r>
            <a:br>
              <a:rPr lang="en-US" sz="1600" b="1" dirty="0" smtClean="0">
                <a:solidFill>
                  <a:schemeClr val="accent1">
                    <a:lumMod val="50000"/>
                  </a:schemeClr>
                </a:solidFill>
              </a:rPr>
            </a:br>
            <a:r>
              <a:rPr lang="en-US" sz="1600" b="1" dirty="0" smtClean="0">
                <a:solidFill>
                  <a:schemeClr val="accent1">
                    <a:lumMod val="50000"/>
                  </a:schemeClr>
                </a:solidFill>
              </a:rPr>
              <a:t>                                                                          Open Ocean Biome </a:t>
            </a:r>
            <a:br>
              <a:rPr lang="en-US" sz="1600" b="1" dirty="0" smtClean="0">
                <a:solidFill>
                  <a:schemeClr val="accent1">
                    <a:lumMod val="50000"/>
                  </a:schemeClr>
                </a:solidFill>
              </a:rPr>
            </a:br>
            <a:r>
              <a:rPr lang="en-US" sz="1600" b="1" dirty="0" smtClean="0">
                <a:solidFill>
                  <a:schemeClr val="accent1">
                    <a:lumMod val="50000"/>
                  </a:schemeClr>
                </a:solidFill>
              </a:rPr>
              <a:t/>
            </a:r>
            <a:br>
              <a:rPr lang="en-US" sz="1600" b="1" dirty="0" smtClean="0">
                <a:solidFill>
                  <a:schemeClr val="accent1">
                    <a:lumMod val="50000"/>
                  </a:schemeClr>
                </a:solidFill>
              </a:rPr>
            </a:br>
            <a:r>
              <a:rPr lang="en-US" sz="1600" b="1" dirty="0" smtClean="0">
                <a:solidFill>
                  <a:schemeClr val="accent1">
                    <a:lumMod val="50000"/>
                  </a:schemeClr>
                </a:solidFill>
              </a:rPr>
              <a:t> </a:t>
            </a:r>
            <a:br>
              <a:rPr lang="en-US" sz="1600" b="1" dirty="0" smtClean="0">
                <a:solidFill>
                  <a:schemeClr val="accent1">
                    <a:lumMod val="50000"/>
                  </a:schemeClr>
                </a:solidFill>
              </a:rPr>
            </a:br>
            <a:r>
              <a:rPr lang="en-US" sz="1600" b="1" dirty="0" smtClean="0">
                <a:solidFill>
                  <a:schemeClr val="accent1">
                    <a:lumMod val="50000"/>
                  </a:schemeClr>
                </a:solidFill>
              </a:rPr>
              <a:t>                                                                           River Biome </a:t>
            </a:r>
            <a:br>
              <a:rPr lang="en-US" sz="1600" b="1" dirty="0" smtClean="0">
                <a:solidFill>
                  <a:schemeClr val="accent1">
                    <a:lumMod val="50000"/>
                  </a:schemeClr>
                </a:solidFill>
              </a:rPr>
            </a:br>
            <a:r>
              <a:rPr lang="en-US" sz="1600" b="1" dirty="0" smtClean="0">
                <a:solidFill>
                  <a:schemeClr val="accent1">
                    <a:lumMod val="50000"/>
                  </a:schemeClr>
                </a:solidFill>
              </a:rPr>
              <a:t>                               Freshwater Biome </a:t>
            </a:r>
            <a:br>
              <a:rPr lang="en-US" sz="1600" b="1" dirty="0" smtClean="0">
                <a:solidFill>
                  <a:schemeClr val="accent1">
                    <a:lumMod val="50000"/>
                  </a:schemeClr>
                </a:solidFill>
              </a:rPr>
            </a:br>
            <a:r>
              <a:rPr lang="en-US" sz="1600" b="1" dirty="0" smtClean="0">
                <a:solidFill>
                  <a:schemeClr val="accent1">
                    <a:lumMod val="50000"/>
                  </a:schemeClr>
                </a:solidFill>
              </a:rPr>
              <a:t>                                                                           Lake Biome</a:t>
            </a:r>
            <a:br>
              <a:rPr lang="en-US" sz="1600" b="1" dirty="0" smtClean="0">
                <a:solidFill>
                  <a:schemeClr val="accent1">
                    <a:lumMod val="50000"/>
                  </a:schemeClr>
                </a:solidFill>
              </a:rPr>
            </a:br>
            <a:r>
              <a:rPr lang="en-US" sz="1600" b="1" dirty="0" smtClean="0">
                <a:solidFill>
                  <a:schemeClr val="accent1">
                    <a:lumMod val="50000"/>
                  </a:schemeClr>
                </a:solidFill>
              </a:rPr>
              <a:t> </a:t>
            </a:r>
            <a:br>
              <a:rPr lang="en-US" sz="1600" b="1" dirty="0" smtClean="0">
                <a:solidFill>
                  <a:schemeClr val="accent1">
                    <a:lumMod val="50000"/>
                  </a:schemeClr>
                </a:solidFill>
              </a:rPr>
            </a:br>
            <a:r>
              <a:rPr lang="en-US" sz="1600" b="1" dirty="0" smtClean="0">
                <a:solidFill>
                  <a:schemeClr val="accent1">
                    <a:lumMod val="50000"/>
                  </a:schemeClr>
                </a:solidFill>
              </a:rPr>
              <a:t>                                                                           Pond Biome </a:t>
            </a:r>
            <a:br>
              <a:rPr lang="en-US" sz="1600" b="1" dirty="0" smtClean="0">
                <a:solidFill>
                  <a:schemeClr val="accent1">
                    <a:lumMod val="50000"/>
                  </a:schemeClr>
                </a:solidFill>
              </a:rPr>
            </a:br>
            <a:r>
              <a:rPr lang="en-US" sz="1600" b="1" dirty="0" smtClean="0">
                <a:solidFill>
                  <a:schemeClr val="accent1">
                    <a:lumMod val="50000"/>
                  </a:schemeClr>
                </a:solidFill>
              </a:rPr>
              <a:t/>
            </a:r>
            <a:br>
              <a:rPr lang="en-US" sz="1600" b="1" dirty="0" smtClean="0">
                <a:solidFill>
                  <a:schemeClr val="accent1">
                    <a:lumMod val="50000"/>
                  </a:schemeClr>
                </a:solidFill>
              </a:rPr>
            </a:br>
            <a:r>
              <a:rPr lang="en-US" sz="1400" b="1" dirty="0" smtClean="0">
                <a:solidFill>
                  <a:srgbClr val="002060"/>
                </a:solidFill>
              </a:rPr>
              <a:t/>
            </a:r>
            <a:br>
              <a:rPr lang="en-US" sz="1400" b="1" dirty="0" smtClean="0">
                <a:solidFill>
                  <a:srgbClr val="002060"/>
                </a:solidFill>
              </a:rPr>
            </a:br>
            <a:r>
              <a:rPr lang="en-US" sz="1400" b="1" dirty="0" smtClean="0">
                <a:solidFill>
                  <a:srgbClr val="002060"/>
                </a:solidFill>
              </a:rPr>
              <a:t>     </a:t>
            </a:r>
            <a:r>
              <a:rPr lang="en-US" sz="1400" dirty="0" smtClean="0"/>
              <a:t> </a:t>
            </a:r>
            <a:r>
              <a:rPr lang="en-US" sz="1200" dirty="0" smtClean="0"/>
              <a:t>Ref: S. Singh “Environmental Geography</a:t>
            </a:r>
            <a:r>
              <a:rPr lang="en-US" sz="1400" dirty="0" smtClean="0"/>
              <a:t>”</a:t>
            </a:r>
            <a:br>
              <a:rPr lang="en-US" sz="1400" dirty="0" smtClean="0"/>
            </a:br>
            <a:r>
              <a:rPr lang="en-US" sz="1400" b="1" dirty="0" smtClean="0">
                <a:solidFill>
                  <a:srgbClr val="002060"/>
                </a:solidFill>
              </a:rPr>
              <a:t/>
            </a:r>
            <a:br>
              <a:rPr lang="en-US" sz="1400" b="1" dirty="0" smtClean="0">
                <a:solidFill>
                  <a:srgbClr val="002060"/>
                </a:solidFill>
              </a:rPr>
            </a:br>
            <a:r>
              <a:rPr lang="en-US" sz="1400" b="1" dirty="0" smtClean="0">
                <a:solidFill>
                  <a:srgbClr val="002060"/>
                </a:solidFill>
              </a:rPr>
              <a:t>                      </a:t>
            </a:r>
            <a:br>
              <a:rPr lang="en-US" sz="1400" b="1" dirty="0" smtClean="0">
                <a:solidFill>
                  <a:srgbClr val="002060"/>
                </a:solidFill>
              </a:rPr>
            </a:br>
            <a:endParaRPr lang="en-US" sz="1400" b="1" dirty="0">
              <a:solidFill>
                <a:srgbClr val="002060"/>
              </a:solidFill>
            </a:endParaRPr>
          </a:p>
        </p:txBody>
      </p:sp>
      <p:sp>
        <p:nvSpPr>
          <p:cNvPr id="3" name="Subtitle 2"/>
          <p:cNvSpPr>
            <a:spLocks noGrp="1"/>
          </p:cNvSpPr>
          <p:nvPr>
            <p:ph type="subTitle" idx="1"/>
          </p:nvPr>
        </p:nvSpPr>
        <p:spPr>
          <a:xfrm>
            <a:off x="1371600" y="5334000"/>
            <a:ext cx="6400800" cy="304800"/>
          </a:xfrm>
        </p:spPr>
        <p:txBody>
          <a:bodyPr>
            <a:normAutofit fontScale="47500" lnSpcReduction="20000"/>
          </a:bodyPr>
          <a:lstStyle/>
          <a:p>
            <a:endParaRPr lang="en-US" dirty="0" smtClean="0"/>
          </a:p>
          <a:p>
            <a:endParaRPr lang="en-US" dirty="0"/>
          </a:p>
        </p:txBody>
      </p:sp>
      <p:cxnSp>
        <p:nvCxnSpPr>
          <p:cNvPr id="5" name="Straight Arrow Connector 4"/>
          <p:cNvCxnSpPr/>
          <p:nvPr/>
        </p:nvCxnSpPr>
        <p:spPr>
          <a:xfrm rot="5400000" flipH="1" flipV="1">
            <a:off x="3924300" y="723900"/>
            <a:ext cx="152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3924300" y="1104900"/>
            <a:ext cx="152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3848100" y="19431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3771900" y="2171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3657600" y="25146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771900" y="35433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10000" y="39624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3810000" y="43434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438</TotalTime>
  <Words>176</Words>
  <Application>Microsoft Office PowerPoint</Application>
  <PresentationFormat>On-screen Show (4:3)</PresentationFormat>
  <Paragraphs>77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BIOMES: CONCEPT &amp; CLASSIFICATION   SEMESTER VI (HONS.)  DSE-4 </vt:lpstr>
      <vt:lpstr>CONCEPT   ‘’the most extensive ecosystem unit which it is convenient to designate is called Biome”   “the biomes of the world are major world scale regions which integrate a number of factors into   an intuitively recognizable whole- deserts, forests, savannas, oceans etc.” {I.G. Simmons (1982)}     *   large natural ecosystem including the total assemblage of plants and animal communities. found over a range of continents  *   distinct biological communities that have formed in response to a shared physical climate *  broader term than habitat *  comprises a no. of habitats   </vt:lpstr>
      <vt:lpstr>CLASSIFICATION  #   BASED ON CLIMATE &amp; VEGETATION:  relationship between the distributional patterns of plants &amp; animals &amp; world climates </vt:lpstr>
      <vt:lpstr>Slide 4</vt:lpstr>
      <vt:lpstr>                                       </vt:lpstr>
      <vt:lpstr>                     AQUATIC BIOME TYPES                                                                          Continental Shelf Biome                               Warm Water Biome                                                                           Open Sea Biome                                                                              Upwelling Waters Biome                                Cold Water Biome                                                                              Continental Shelf Biome                                                                                                                                                           Open Ocean Biome                                                                                River Biome                                 Freshwater Biome                                                                             Lake Biome                                                                              Pond Biome          Ref: S. Singh “Environmental Geography”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BIOMES: CONCEPT &amp; CLASSIFICATION TROPICAL RAINFOREST &amp; TEMERATE GRASSLAND BIOMES  SEMESTER VI (HONS.)  DSE-4 </dc:title>
  <dc:creator>USER</dc:creator>
  <cp:lastModifiedBy>USER</cp:lastModifiedBy>
  <cp:revision>48</cp:revision>
  <dcterms:created xsi:type="dcterms:W3CDTF">2020-04-03T15:46:03Z</dcterms:created>
  <dcterms:modified xsi:type="dcterms:W3CDTF">2020-04-08T15:57:59Z</dcterms:modified>
</cp:coreProperties>
</file>